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9" r:id="rId4"/>
    <p:sldId id="261" r:id="rId5"/>
    <p:sldId id="260" r:id="rId6"/>
    <p:sldId id="262" r:id="rId7"/>
    <p:sldId id="264" r:id="rId8"/>
    <p:sldId id="265" r:id="rId9"/>
    <p:sldId id="266" r:id="rId10"/>
    <p:sldId id="271" r:id="rId11"/>
    <p:sldId id="267" r:id="rId12"/>
    <p:sldId id="268" r:id="rId13"/>
    <p:sldId id="269" r:id="rId14"/>
    <p:sldId id="270" r:id="rId15"/>
    <p:sldId id="273" r:id="rId16"/>
    <p:sldId id="274" r:id="rId17"/>
    <p:sldId id="258" r:id="rId18"/>
    <p:sldId id="275" r:id="rId19"/>
    <p:sldId id="276" r:id="rId20"/>
    <p:sldId id="277" r:id="rId21"/>
    <p:sldId id="278" r:id="rId22"/>
    <p:sldId id="279" r:id="rId23"/>
    <p:sldId id="281" r:id="rId24"/>
    <p:sldId id="282" r:id="rId25"/>
    <p:sldId id="284" r:id="rId26"/>
    <p:sldId id="280" r:id="rId27"/>
    <p:sldId id="283" r:id="rId28"/>
    <p:sldId id="285" r:id="rId29"/>
    <p:sldId id="286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E2305D3-BBC1-4C3D-8FCC-7C8FBC92E740}">
          <p14:sldIdLst>
            <p14:sldId id="256"/>
            <p14:sldId id="257"/>
            <p14:sldId id="259"/>
            <p14:sldId id="261"/>
            <p14:sldId id="260"/>
            <p14:sldId id="262"/>
            <p14:sldId id="264"/>
            <p14:sldId id="265"/>
            <p14:sldId id="266"/>
            <p14:sldId id="271"/>
            <p14:sldId id="267"/>
            <p14:sldId id="268"/>
            <p14:sldId id="269"/>
            <p14:sldId id="270"/>
            <p14:sldId id="273"/>
            <p14:sldId id="274"/>
            <p14:sldId id="258"/>
            <p14:sldId id="275"/>
            <p14:sldId id="276"/>
            <p14:sldId id="277"/>
            <p14:sldId id="278"/>
            <p14:sldId id="279"/>
            <p14:sldId id="281"/>
            <p14:sldId id="282"/>
            <p14:sldId id="284"/>
            <p14:sldId id="280"/>
            <p14:sldId id="283"/>
            <p14:sldId id="285"/>
            <p14:sldId id="28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666" y="-4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455E0-78BE-42B7-8036-5D63AF251328}" type="datetimeFigureOut">
              <a:rPr lang="ru-RU" smtClean="0"/>
              <a:t>30.08.2013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6C7E494-1947-4952-BF7C-BCE95C73F7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455E0-78BE-42B7-8036-5D63AF251328}" type="datetimeFigureOut">
              <a:rPr lang="ru-RU" smtClean="0"/>
              <a:t>30.08.2013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7E494-1947-4952-BF7C-BCE95C73F7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455E0-78BE-42B7-8036-5D63AF251328}" type="datetimeFigureOut">
              <a:rPr lang="ru-RU" smtClean="0"/>
              <a:t>30.08.2013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7E494-1947-4952-BF7C-BCE95C73F7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455E0-78BE-42B7-8036-5D63AF251328}" type="datetimeFigureOut">
              <a:rPr lang="ru-RU" smtClean="0"/>
              <a:t>30.08.2013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6C7E494-1947-4952-BF7C-BCE95C73F7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455E0-78BE-42B7-8036-5D63AF251328}" type="datetimeFigureOut">
              <a:rPr lang="ru-RU" smtClean="0"/>
              <a:t>30.08.2013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7E494-1947-4952-BF7C-BCE95C73F7F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455E0-78BE-42B7-8036-5D63AF251328}" type="datetimeFigureOut">
              <a:rPr lang="ru-RU" smtClean="0"/>
              <a:t>30.08.2013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7E494-1947-4952-BF7C-BCE95C73F7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455E0-78BE-42B7-8036-5D63AF251328}" type="datetimeFigureOut">
              <a:rPr lang="ru-RU" smtClean="0"/>
              <a:t>30.08.2013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96C7E494-1947-4952-BF7C-BCE95C73F7F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455E0-78BE-42B7-8036-5D63AF251328}" type="datetimeFigureOut">
              <a:rPr lang="ru-RU" smtClean="0"/>
              <a:t>30.08.2013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7E494-1947-4952-BF7C-BCE95C73F7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455E0-78BE-42B7-8036-5D63AF251328}" type="datetimeFigureOut">
              <a:rPr lang="ru-RU" smtClean="0"/>
              <a:t>30.08.2013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7E494-1947-4952-BF7C-BCE95C73F7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455E0-78BE-42B7-8036-5D63AF251328}" type="datetimeFigureOut">
              <a:rPr lang="ru-RU" smtClean="0"/>
              <a:t>30.08.2013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7E494-1947-4952-BF7C-BCE95C73F7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455E0-78BE-42B7-8036-5D63AF251328}" type="datetimeFigureOut">
              <a:rPr lang="ru-RU" smtClean="0"/>
              <a:t>30.08.2013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7E494-1947-4952-BF7C-BCE95C73F7FC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AE455E0-78BE-42B7-8036-5D63AF251328}" type="datetimeFigureOut">
              <a:rPr lang="ru-RU" smtClean="0"/>
              <a:t>30.08.2013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6C7E494-1947-4952-BF7C-BCE95C73F7F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764704"/>
            <a:ext cx="4464496" cy="110324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FF9900"/>
                </a:solidFill>
              </a:rPr>
              <a:t>Снегоуборщики</a:t>
            </a:r>
            <a:r>
              <a:rPr lang="en-US" sz="3200" dirty="0" smtClean="0">
                <a:solidFill>
                  <a:srgbClr val="FF9900"/>
                </a:solidFill>
              </a:rPr>
              <a:t/>
            </a:r>
            <a:br>
              <a:rPr lang="en-US" sz="3200" dirty="0" smtClean="0">
                <a:solidFill>
                  <a:srgbClr val="FF9900"/>
                </a:solidFill>
              </a:rPr>
            </a:br>
            <a:r>
              <a:rPr lang="ru-RU" sz="3200" dirty="0" smtClean="0">
                <a:solidFill>
                  <a:srgbClr val="FF9900"/>
                </a:solidFill>
              </a:rPr>
              <a:t> </a:t>
            </a:r>
            <a:r>
              <a:rPr lang="en-US" sz="3200" dirty="0" smtClean="0">
                <a:solidFill>
                  <a:srgbClr val="FF9900"/>
                </a:solidFill>
              </a:rPr>
              <a:t>PATRIOT</a:t>
            </a:r>
            <a:endParaRPr lang="ru-RU" sz="3200" dirty="0">
              <a:solidFill>
                <a:srgbClr val="FF9900"/>
              </a:solidFill>
            </a:endParaRPr>
          </a:p>
        </p:txBody>
      </p:sp>
      <p:pic>
        <p:nvPicPr>
          <p:cNvPr id="1026" name="Picture 2" descr="\\192.168.1.8\od\Портфолио\426 Снегоуборщики\5. Фото и готовые КП\2013\ps_901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420888"/>
            <a:ext cx="280831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192.168.1.8\od\Портфолио\426 Снегоуборщики\5. Фото и готовые КП\2013\pro-1150-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844" y="2420888"/>
            <a:ext cx="28083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192.168.1.8\od\Портфолио\426 Снегоуборщики\5. Фото и готовые КП\2013\pro655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420888"/>
            <a:ext cx="28083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35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838200"/>
          </a:xfrm>
        </p:spPr>
        <p:txBody>
          <a:bodyPr/>
          <a:lstStyle/>
          <a:p>
            <a:r>
              <a:rPr lang="ru-RU" dirty="0" smtClean="0">
                <a:solidFill>
                  <a:srgbClr val="FF9900"/>
                </a:solidFill>
              </a:rPr>
              <a:t>Конструктивные особенности</a:t>
            </a:r>
            <a:endParaRPr lang="ru-RU" dirty="0">
              <a:solidFill>
                <a:srgbClr val="FF99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Шнек</a:t>
            </a:r>
            <a:endParaRPr lang="ru-RU" dirty="0"/>
          </a:p>
        </p:txBody>
      </p:sp>
      <p:pic>
        <p:nvPicPr>
          <p:cNvPr id="4" name="Picture 6" descr="\\192.168.1.8\od\Портфолио\426 Снегоуборщики\5. Фото и готовые КП\2013\pro655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374441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32040" y="5446965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всех моделях установлены агрессивные шнеки и увеличена толщина.</a:t>
            </a:r>
            <a:endParaRPr lang="ru-RU" dirty="0"/>
          </a:p>
        </p:txBody>
      </p:sp>
      <p:pic>
        <p:nvPicPr>
          <p:cNvPr id="11266" name="Picture 2" descr="C:\Users\AndreyN\Desktop\зубы шнека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3" r="11827"/>
          <a:stretch/>
        </p:blipFill>
        <p:spPr bwMode="auto">
          <a:xfrm>
            <a:off x="4283968" y="2302150"/>
            <a:ext cx="2076769" cy="314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Snapshot_20130816 (1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6" r="34056" b="31907"/>
          <a:stretch/>
        </p:blipFill>
        <p:spPr bwMode="auto">
          <a:xfrm>
            <a:off x="6489112" y="2302150"/>
            <a:ext cx="2403368" cy="314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2444304" y="5126699"/>
            <a:ext cx="504056" cy="51392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4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838200"/>
          </a:xfrm>
        </p:spPr>
        <p:txBody>
          <a:bodyPr/>
          <a:lstStyle/>
          <a:p>
            <a:r>
              <a:rPr lang="ru-RU" dirty="0" smtClean="0">
                <a:solidFill>
                  <a:srgbClr val="FF9900"/>
                </a:solidFill>
              </a:rPr>
              <a:t>Конструктивные особенности</a:t>
            </a:r>
            <a:endParaRPr lang="ru-RU" dirty="0">
              <a:solidFill>
                <a:srgbClr val="FF99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Слив масла</a:t>
            </a:r>
            <a:endParaRPr lang="ru-RU" dirty="0"/>
          </a:p>
        </p:txBody>
      </p:sp>
      <p:pic>
        <p:nvPicPr>
          <p:cNvPr id="4" name="Picture 6" descr="\\192.168.1.8\od\Портфолио\426 Снегоуборщики\5. Фото и готовые КП\2013\pro655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374441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04048" y="5374957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Устанавливается трубка для слива масла.</a:t>
            </a:r>
            <a:endParaRPr lang="ru-RU" dirty="0"/>
          </a:p>
        </p:txBody>
      </p:sp>
      <p:pic>
        <p:nvPicPr>
          <p:cNvPr id="7170" name="Picture 2" descr="\\192.168.1.8\od\_ОТДЕЛ ЗАКУПОК\Андрей Н\АА ЗАКУПКИИИ\ААА Группы товара\Снегоуборщик\Отличия 2012от 2013\особенности снежников\трубка слива масл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684" y="2276871"/>
            <a:ext cx="4130780" cy="309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5940152" y="2631976"/>
            <a:ext cx="1656184" cy="86409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1619672" y="4293096"/>
            <a:ext cx="360040" cy="28803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98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838200"/>
          </a:xfrm>
        </p:spPr>
        <p:txBody>
          <a:bodyPr/>
          <a:lstStyle/>
          <a:p>
            <a:r>
              <a:rPr lang="ru-RU" dirty="0" smtClean="0">
                <a:solidFill>
                  <a:srgbClr val="FF9900"/>
                </a:solidFill>
              </a:rPr>
              <a:t>Конструктивные особенности</a:t>
            </a:r>
            <a:endParaRPr lang="ru-RU" dirty="0">
              <a:solidFill>
                <a:srgbClr val="FF99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Механизм переключения скоростей</a:t>
            </a:r>
            <a:endParaRPr lang="ru-RU" dirty="0"/>
          </a:p>
        </p:txBody>
      </p:sp>
      <p:pic>
        <p:nvPicPr>
          <p:cNvPr id="4" name="Picture 6" descr="\\192.168.1.8\od\Портфолио\426 Снегоуборщики\5. Фото и готовые КП\2013\pro655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374441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04048" y="5025950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Разборное кольцо сцепления делает снегоуборщик </a:t>
            </a:r>
            <a:r>
              <a:rPr lang="ru-RU" dirty="0" err="1" smtClean="0"/>
              <a:t>ремонтопригодным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194" name="Picture 2" descr="\\192.168.1.8\od\_ОТДЕЛ ЗАКУПОК\Андрей Н\АА ЗАКУПКИИИ\ААА Группы товара\Снегоуборщик\Отличия 2012от 2013\особенности снежников\фрикционное кольц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019" y="2276872"/>
            <a:ext cx="3665437" cy="274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98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838200"/>
          </a:xfrm>
        </p:spPr>
        <p:txBody>
          <a:bodyPr/>
          <a:lstStyle/>
          <a:p>
            <a:r>
              <a:rPr lang="ru-RU" dirty="0" smtClean="0">
                <a:solidFill>
                  <a:srgbClr val="FF9900"/>
                </a:solidFill>
              </a:rPr>
              <a:t>Конструктивные особенности</a:t>
            </a:r>
            <a:endParaRPr lang="ru-RU" dirty="0">
              <a:solidFill>
                <a:srgbClr val="FF99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Колеса</a:t>
            </a:r>
            <a:endParaRPr lang="ru-RU" dirty="0"/>
          </a:p>
        </p:txBody>
      </p:sp>
      <p:pic>
        <p:nvPicPr>
          <p:cNvPr id="4" name="Picture 6" descr="\\192.168.1.8\od\Портфолио\426 Снегоуборщики\5. Фото и готовые КП\2013\pro655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374441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76056" y="5302949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Оси колес установлены на подшипники.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1259632" y="4614809"/>
            <a:ext cx="504056" cy="51392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\\192.168.1.8\od\_ОТДЕЛ ЗАКУПОК\Андрей Н\АА ЗАКУПКИИИ\ААА Группы товара\Снегоуборщик\Отличия 2012от 2013\особенности снежников\подшипники колес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695" y="2276871"/>
            <a:ext cx="4034769" cy="302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98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838200"/>
          </a:xfrm>
        </p:spPr>
        <p:txBody>
          <a:bodyPr/>
          <a:lstStyle/>
          <a:p>
            <a:r>
              <a:rPr lang="ru-RU" dirty="0" smtClean="0">
                <a:solidFill>
                  <a:srgbClr val="FF9900"/>
                </a:solidFill>
              </a:rPr>
              <a:t>Конструктивные особенности</a:t>
            </a:r>
            <a:endParaRPr lang="ru-RU" dirty="0">
              <a:solidFill>
                <a:srgbClr val="FF99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Колеса</a:t>
            </a:r>
            <a:endParaRPr lang="ru-RU" dirty="0"/>
          </a:p>
        </p:txBody>
      </p:sp>
      <p:pic>
        <p:nvPicPr>
          <p:cNvPr id="4" name="Picture 6" descr="\\192.168.1.8\od\Портфолио\426 Снегоуборщики\5. Фото и готовые КП\2013\pro655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374441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20072" y="5446965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Увеличенный зимний протектор.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1259632" y="4614809"/>
            <a:ext cx="504056" cy="51392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3" name="Picture 3" descr="E:\Snapshot_20130816 (7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1" t="6376" r="11686" b="3820"/>
          <a:stretch/>
        </p:blipFill>
        <p:spPr bwMode="auto">
          <a:xfrm>
            <a:off x="5220424" y="2276872"/>
            <a:ext cx="3528040" cy="313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65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838200"/>
          </a:xfrm>
        </p:spPr>
        <p:txBody>
          <a:bodyPr/>
          <a:lstStyle/>
          <a:p>
            <a:r>
              <a:rPr lang="ru-RU" dirty="0" smtClean="0">
                <a:solidFill>
                  <a:srgbClr val="FF9900"/>
                </a:solidFill>
              </a:rPr>
              <a:t>Конструктивные особенности</a:t>
            </a:r>
            <a:endParaRPr lang="ru-RU" dirty="0">
              <a:solidFill>
                <a:srgbClr val="FF99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Ручки</a:t>
            </a:r>
            <a:endParaRPr lang="ru-RU" dirty="0"/>
          </a:p>
        </p:txBody>
      </p:sp>
      <p:pic>
        <p:nvPicPr>
          <p:cNvPr id="4" name="Picture 6" descr="\\192.168.1.8\od\Портфолио\426 Снегоуборщики\5. Фото и готовые КП\2013\pro655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374441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76056" y="5446965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Увеличена толщина крепления ручек.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1511660" y="4149080"/>
            <a:ext cx="504056" cy="51392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 descr="E:\Snapshot_20130816 (1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283" y="2327219"/>
            <a:ext cx="4108173" cy="308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06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838200"/>
          </a:xfrm>
        </p:spPr>
        <p:txBody>
          <a:bodyPr/>
          <a:lstStyle/>
          <a:p>
            <a:r>
              <a:rPr lang="ru-RU" dirty="0" smtClean="0">
                <a:solidFill>
                  <a:srgbClr val="FF9900"/>
                </a:solidFill>
              </a:rPr>
              <a:t>Конструктивные особенности</a:t>
            </a:r>
            <a:endParaRPr lang="ru-RU" dirty="0">
              <a:solidFill>
                <a:srgbClr val="FF99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Корпус</a:t>
            </a:r>
            <a:endParaRPr lang="ru-RU" dirty="0"/>
          </a:p>
        </p:txBody>
      </p:sp>
      <p:pic>
        <p:nvPicPr>
          <p:cNvPr id="4" name="Picture 6" descr="\\192.168.1.8\od\Портфолио\426 Снегоуборщики\5. Фото и готовые КП\2013\pro655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374441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08104" y="5446965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Увеличена толщина корпуса, корпус стал жестче.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1511660" y="4149080"/>
            <a:ext cx="504056" cy="51392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8" name="Picture 2" descr="E:\Snapshot_20130816 (15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1" t="6543" r="3279"/>
          <a:stretch/>
        </p:blipFill>
        <p:spPr bwMode="auto">
          <a:xfrm>
            <a:off x="5527835" y="2276873"/>
            <a:ext cx="3220629" cy="305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96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536"/>
            <a:ext cx="8686800" cy="838200"/>
          </a:xfrm>
        </p:spPr>
        <p:txBody>
          <a:bodyPr/>
          <a:lstStyle/>
          <a:p>
            <a:r>
              <a:rPr lang="ru-RU" dirty="0" smtClean="0">
                <a:solidFill>
                  <a:srgbClr val="FF9900"/>
                </a:solidFill>
              </a:rPr>
              <a:t>Классификация снегоуборщиков</a:t>
            </a:r>
            <a:endParaRPr lang="ru-RU" dirty="0">
              <a:solidFill>
                <a:srgbClr val="FF99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Три группы снегоуборщиков: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Серия</a:t>
            </a:r>
            <a:r>
              <a:rPr lang="en-US" dirty="0" smtClean="0"/>
              <a:t> PRO</a:t>
            </a:r>
          </a:p>
          <a:p>
            <a:pPr marL="0" indent="0">
              <a:buNone/>
            </a:pPr>
            <a:r>
              <a:rPr lang="ru-RU" dirty="0" smtClean="0"/>
              <a:t>    Серия </a:t>
            </a:r>
            <a:r>
              <a:rPr lang="en-US" dirty="0" smtClean="0"/>
              <a:t>PS</a:t>
            </a:r>
          </a:p>
          <a:p>
            <a:pPr marL="0" indent="0">
              <a:buNone/>
            </a:pPr>
            <a:r>
              <a:rPr lang="ru-RU" dirty="0" smtClean="0"/>
              <a:t>    </a:t>
            </a:r>
            <a:r>
              <a:rPr lang="en-US" dirty="0" smtClean="0"/>
              <a:t>Patriot Home garden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197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536"/>
            <a:ext cx="8686800" cy="838200"/>
          </a:xfrm>
        </p:spPr>
        <p:txBody>
          <a:bodyPr/>
          <a:lstStyle/>
          <a:p>
            <a:r>
              <a:rPr lang="ru-RU" dirty="0" smtClean="0">
                <a:solidFill>
                  <a:srgbClr val="FF9900"/>
                </a:solidFill>
              </a:rPr>
              <a:t>Классификация снегоуборщиков</a:t>
            </a:r>
            <a:endParaRPr lang="ru-RU" dirty="0">
              <a:solidFill>
                <a:srgbClr val="FF99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027389"/>
          </a:xfrm>
        </p:spPr>
        <p:txBody>
          <a:bodyPr/>
          <a:lstStyle/>
          <a:p>
            <a:r>
              <a:rPr lang="ru-RU" dirty="0" smtClean="0"/>
              <a:t>Серия</a:t>
            </a:r>
            <a:r>
              <a:rPr lang="en-US" dirty="0" smtClean="0"/>
              <a:t> PRO</a:t>
            </a:r>
            <a:r>
              <a:rPr lang="ru-RU" dirty="0" smtClean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  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15362" name="Picture 2" descr="\\192.168.1.8\od\Портфолио\426 Снегоуборщики\5. Фото и готовые КП\2013\pro6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345638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\\192.168.1.8\od\Портфолио\426 Снегоуборщики\5. Фото и готовые КП\2013\pro655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44825"/>
            <a:ext cx="345638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72930" y="147549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 650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11561" y="5328424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2012 </a:t>
            </a:r>
            <a:r>
              <a:rPr lang="ru-RU" dirty="0" smtClean="0"/>
              <a:t>г. </a:t>
            </a:r>
            <a:r>
              <a:rPr lang="en-US" dirty="0" smtClean="0"/>
              <a:t>PS 650D</a:t>
            </a:r>
            <a:endParaRPr lang="ru-RU" dirty="0" smtClean="0"/>
          </a:p>
          <a:p>
            <a:r>
              <a:rPr lang="ru-RU" sz="1600" dirty="0" smtClean="0"/>
              <a:t>Изменен </a:t>
            </a:r>
            <a:r>
              <a:rPr lang="ru-RU" sz="1600" dirty="0" smtClean="0"/>
              <a:t>дизайн.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237426" y="1475493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 65</a:t>
            </a:r>
            <a:r>
              <a:rPr lang="ru-RU" dirty="0" smtClean="0"/>
              <a:t>5</a:t>
            </a:r>
            <a:r>
              <a:rPr lang="en-US" dirty="0" smtClean="0"/>
              <a:t> E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076056" y="5285433"/>
            <a:ext cx="34563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2012 </a:t>
            </a:r>
            <a:r>
              <a:rPr lang="ru-RU" dirty="0" smtClean="0"/>
              <a:t>г. </a:t>
            </a:r>
            <a:r>
              <a:rPr lang="en-US" dirty="0" smtClean="0"/>
              <a:t>PS 650DE</a:t>
            </a:r>
            <a:endParaRPr lang="ru-RU" dirty="0" smtClean="0"/>
          </a:p>
          <a:p>
            <a:r>
              <a:rPr lang="ru-RU" dirty="0" smtClean="0"/>
              <a:t>Фара</a:t>
            </a:r>
            <a:r>
              <a:rPr lang="ru-RU" dirty="0" smtClean="0"/>
              <a:t>, эл. Стартер 12</a:t>
            </a:r>
            <a:r>
              <a:rPr lang="en-US" dirty="0" smtClean="0"/>
              <a:t>V</a:t>
            </a:r>
            <a:endParaRPr lang="ru-RU" dirty="0" smtClean="0"/>
          </a:p>
          <a:p>
            <a:r>
              <a:rPr lang="ru-RU" sz="1600" dirty="0"/>
              <a:t>Изменен дизайн.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713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\\192.168.1.8\od\Портфолио\426 Снегоуборщики\5. Фото и готовые КП\2013\pro-800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258" y="1826567"/>
            <a:ext cx="3458865" cy="345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\\192.168.1.8\od\Портфолио\426 Снегоуборщики\5. Фото и готовые КП\2013\pro-658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856261"/>
            <a:ext cx="345638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536"/>
            <a:ext cx="8686800" cy="838200"/>
          </a:xfrm>
        </p:spPr>
        <p:txBody>
          <a:bodyPr/>
          <a:lstStyle/>
          <a:p>
            <a:r>
              <a:rPr lang="ru-RU" dirty="0" smtClean="0">
                <a:solidFill>
                  <a:srgbClr val="FF9900"/>
                </a:solidFill>
              </a:rPr>
              <a:t>Классификация снегоуборщиков</a:t>
            </a:r>
            <a:endParaRPr lang="ru-RU" dirty="0">
              <a:solidFill>
                <a:srgbClr val="FF99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027389"/>
          </a:xfrm>
        </p:spPr>
        <p:txBody>
          <a:bodyPr/>
          <a:lstStyle/>
          <a:p>
            <a:r>
              <a:rPr lang="ru-RU" dirty="0"/>
              <a:t>Серия</a:t>
            </a:r>
            <a:r>
              <a:rPr lang="en-US" dirty="0"/>
              <a:t> PRO</a:t>
            </a:r>
          </a:p>
          <a:p>
            <a:pPr marL="0" indent="0">
              <a:buNone/>
            </a:pPr>
            <a:r>
              <a:rPr lang="ru-RU" dirty="0" smtClean="0"/>
              <a:t>   </a:t>
            </a:r>
          </a:p>
          <a:p>
            <a:pPr marL="0" indent="0"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72930" y="147549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 658 E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984787" y="5328424"/>
            <a:ext cx="27951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 </a:t>
            </a:r>
            <a:r>
              <a:rPr lang="ru-RU" dirty="0" smtClean="0"/>
              <a:t>г. </a:t>
            </a:r>
            <a:r>
              <a:rPr lang="en-US" dirty="0" smtClean="0"/>
              <a:t>PS 650DDE</a:t>
            </a:r>
            <a:endParaRPr lang="ru-RU" dirty="0" smtClean="0"/>
          </a:p>
          <a:p>
            <a:pPr algn="ctr"/>
            <a:r>
              <a:rPr lang="ru-RU" dirty="0" smtClean="0"/>
              <a:t>Изменен дизайн</a:t>
            </a:r>
            <a:endParaRPr lang="en-US" dirty="0" smtClean="0"/>
          </a:p>
          <a:p>
            <a:pPr algn="ctr"/>
            <a:r>
              <a:rPr lang="ru-RU" dirty="0" smtClean="0"/>
              <a:t>Фара, эл. </a:t>
            </a:r>
            <a:r>
              <a:rPr lang="ru-RU" dirty="0"/>
              <a:t>с</a:t>
            </a:r>
            <a:r>
              <a:rPr lang="ru-RU" dirty="0" smtClean="0"/>
              <a:t>тартер 220В.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237426" y="1475493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 800 E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364087" y="5285433"/>
            <a:ext cx="2880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2012 </a:t>
            </a:r>
            <a:r>
              <a:rPr lang="ru-RU" dirty="0" smtClean="0"/>
              <a:t>г. </a:t>
            </a:r>
            <a:r>
              <a:rPr lang="en-US" dirty="0" smtClean="0"/>
              <a:t>PS 800DDE</a:t>
            </a:r>
            <a:endParaRPr lang="ru-RU" dirty="0" smtClean="0"/>
          </a:p>
          <a:p>
            <a:pPr algn="ctr"/>
            <a:r>
              <a:rPr lang="ru-RU" dirty="0" smtClean="0"/>
              <a:t>Изменен дизайн.</a:t>
            </a:r>
            <a:r>
              <a:rPr lang="en-US" dirty="0" smtClean="0"/>
              <a:t> 8</a:t>
            </a:r>
            <a:r>
              <a:rPr lang="ru-RU" dirty="0" err="1" smtClean="0"/>
              <a:t>л.с</a:t>
            </a:r>
            <a:r>
              <a:rPr lang="ru-RU" dirty="0" smtClean="0"/>
              <a:t>.</a:t>
            </a:r>
          </a:p>
          <a:p>
            <a:pPr algn="ctr"/>
            <a:r>
              <a:rPr lang="ru-RU" dirty="0" smtClean="0"/>
              <a:t>Фара, эл. </a:t>
            </a:r>
            <a:r>
              <a:rPr lang="en-US" dirty="0" smtClean="0"/>
              <a:t>c</a:t>
            </a:r>
            <a:r>
              <a:rPr lang="ru-RU" dirty="0" err="1" smtClean="0"/>
              <a:t>тартер</a:t>
            </a:r>
            <a:r>
              <a:rPr lang="ru-RU" dirty="0" smtClean="0"/>
              <a:t> </a:t>
            </a:r>
            <a:r>
              <a:rPr lang="en-US" dirty="0" smtClean="0"/>
              <a:t>220V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725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09959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9900"/>
                </a:solidFill>
              </a:rPr>
              <a:t>Основные отличия модельного ряда </a:t>
            </a:r>
            <a:br>
              <a:rPr lang="ru-RU" dirty="0" smtClean="0">
                <a:solidFill>
                  <a:srgbClr val="FF9900"/>
                </a:solidFill>
              </a:rPr>
            </a:br>
            <a:r>
              <a:rPr lang="ru-RU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2013</a:t>
            </a:r>
            <a:r>
              <a:rPr lang="ru-RU" dirty="0" smtClean="0">
                <a:solidFill>
                  <a:srgbClr val="FF9900"/>
                </a:solidFill>
              </a:rPr>
              <a:t> </a:t>
            </a:r>
            <a:r>
              <a:rPr lang="ru-RU" sz="1800" dirty="0" smtClean="0">
                <a:solidFill>
                  <a:srgbClr val="FF9900"/>
                </a:solidFill>
              </a:rPr>
              <a:t>ГОДА</a:t>
            </a:r>
            <a:r>
              <a:rPr lang="en-US" sz="1800" dirty="0" smtClean="0">
                <a:solidFill>
                  <a:srgbClr val="FF9900"/>
                </a:solidFill>
              </a:rPr>
              <a:t> </a:t>
            </a:r>
            <a:r>
              <a:rPr lang="ru-RU" sz="3200" dirty="0" smtClean="0">
                <a:solidFill>
                  <a:srgbClr val="FF9900"/>
                </a:solidFill>
              </a:rPr>
              <a:t>и особенности производства.</a:t>
            </a:r>
            <a:endParaRPr lang="ru-RU" dirty="0">
              <a:solidFill>
                <a:srgbClr val="FF99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400" dirty="0" smtClean="0"/>
              <a:t>В 2013г контроль качества на всех этапах производства осуществляют инженеры командированные на завод.</a:t>
            </a:r>
          </a:p>
          <a:p>
            <a:pPr marL="0" indent="0">
              <a:buNone/>
            </a:pPr>
            <a:r>
              <a:rPr lang="ru-RU" sz="2400" dirty="0" smtClean="0"/>
              <a:t>     1. контроль поступающих комплектующих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 2. контроль в процессе сборки.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 3. контроль заправляемых смазочных объемов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 4. все снегоуборщики полностью собираются 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 5. все снегоуборщики обкатываются на стендах.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 6. перед отправкой происходит выборочная проверка в холодильных камерах. 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 7. на заключительном этапе все результаты проверок поступают в Москву.</a:t>
            </a:r>
          </a:p>
          <a:p>
            <a:pPr marL="0" indent="0">
              <a:buNone/>
            </a:pPr>
            <a:r>
              <a:rPr lang="ru-RU" sz="2400" dirty="0" smtClean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8535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\\192.168.1.8\od\Портфолио\426 Снегоуборщики\5. Фото и готовые КП\2013\pro-1100-ed_loo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44825"/>
            <a:ext cx="3483600" cy="348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\\192.168.1.8\od\Портфолио\426 Снегоуборщики\5. Фото и готовые КП\2013\pro-881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3483599" cy="348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536"/>
            <a:ext cx="8686800" cy="838200"/>
          </a:xfrm>
        </p:spPr>
        <p:txBody>
          <a:bodyPr/>
          <a:lstStyle/>
          <a:p>
            <a:r>
              <a:rPr lang="ru-RU" dirty="0" smtClean="0">
                <a:solidFill>
                  <a:srgbClr val="FF9900"/>
                </a:solidFill>
              </a:rPr>
              <a:t>Классификация снегоуборщиков</a:t>
            </a:r>
            <a:endParaRPr lang="ru-RU" dirty="0">
              <a:solidFill>
                <a:srgbClr val="FF99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027389"/>
          </a:xfrm>
        </p:spPr>
        <p:txBody>
          <a:bodyPr/>
          <a:lstStyle/>
          <a:p>
            <a:r>
              <a:rPr lang="ru-RU" dirty="0"/>
              <a:t>Серия</a:t>
            </a:r>
            <a:r>
              <a:rPr lang="en-US" dirty="0"/>
              <a:t> PRO</a:t>
            </a:r>
          </a:p>
          <a:p>
            <a:pPr marL="0" indent="0">
              <a:buNone/>
            </a:pPr>
            <a:r>
              <a:rPr lang="ru-RU" dirty="0" smtClean="0"/>
              <a:t>   </a:t>
            </a:r>
          </a:p>
          <a:p>
            <a:pPr marL="0" indent="0"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72930" y="147549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 </a:t>
            </a:r>
            <a:r>
              <a:rPr lang="ru-RU" dirty="0" smtClean="0"/>
              <a:t>881</a:t>
            </a:r>
            <a:r>
              <a:rPr lang="en-US" dirty="0" smtClean="0"/>
              <a:t> E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11560" y="5328424"/>
            <a:ext cx="348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2012 </a:t>
            </a:r>
            <a:r>
              <a:rPr lang="ru-RU" dirty="0" smtClean="0"/>
              <a:t>г. </a:t>
            </a:r>
            <a:r>
              <a:rPr lang="en-US" dirty="0" smtClean="0"/>
              <a:t>PS </a:t>
            </a:r>
            <a:r>
              <a:rPr lang="ru-RU" dirty="0" smtClean="0"/>
              <a:t>871</a:t>
            </a:r>
            <a:r>
              <a:rPr lang="en-US" dirty="0" smtClean="0"/>
              <a:t>DDE</a:t>
            </a:r>
            <a:endParaRPr lang="ru-RU" dirty="0" smtClean="0"/>
          </a:p>
          <a:p>
            <a:pPr algn="ctr"/>
            <a:r>
              <a:rPr lang="ru-RU" dirty="0" smtClean="0"/>
              <a:t>Изменен дизайн</a:t>
            </a:r>
            <a:endParaRPr lang="en-US" dirty="0" smtClean="0"/>
          </a:p>
          <a:p>
            <a:pPr algn="ctr"/>
            <a:r>
              <a:rPr lang="ru-RU" dirty="0" smtClean="0"/>
              <a:t>Фара, эл. </a:t>
            </a:r>
            <a:r>
              <a:rPr lang="ru-RU" dirty="0"/>
              <a:t>с</a:t>
            </a:r>
            <a:r>
              <a:rPr lang="ru-RU" dirty="0" smtClean="0"/>
              <a:t>тартер 220В</a:t>
            </a:r>
            <a:r>
              <a:rPr lang="en-US" dirty="0" smtClean="0"/>
              <a:t> </a:t>
            </a:r>
            <a:r>
              <a:rPr lang="ru-RU" dirty="0" smtClean="0"/>
              <a:t>подогрев ручек.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989504" y="1510050"/>
            <a:ext cx="1629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 </a:t>
            </a:r>
            <a:r>
              <a:rPr lang="ru-RU" dirty="0" smtClean="0"/>
              <a:t>1100</a:t>
            </a:r>
            <a:r>
              <a:rPr lang="en-US" dirty="0" smtClean="0"/>
              <a:t> E</a:t>
            </a:r>
            <a:r>
              <a:rPr lang="en-US" dirty="0"/>
              <a:t>D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076055" y="5285433"/>
            <a:ext cx="34836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2012 </a:t>
            </a:r>
            <a:r>
              <a:rPr lang="ru-RU" dirty="0" smtClean="0"/>
              <a:t>г. </a:t>
            </a:r>
            <a:r>
              <a:rPr lang="en-US" dirty="0" smtClean="0"/>
              <a:t>PS </a:t>
            </a:r>
            <a:r>
              <a:rPr lang="ru-RU" dirty="0" smtClean="0"/>
              <a:t>1100</a:t>
            </a:r>
            <a:r>
              <a:rPr lang="en-US" dirty="0" smtClean="0"/>
              <a:t>DDE</a:t>
            </a:r>
            <a:endParaRPr lang="ru-RU" dirty="0" smtClean="0"/>
          </a:p>
          <a:p>
            <a:pPr algn="ctr"/>
            <a:r>
              <a:rPr lang="ru-RU" dirty="0" smtClean="0"/>
              <a:t>Изменен дизайн.</a:t>
            </a:r>
            <a:r>
              <a:rPr lang="en-US" dirty="0" smtClean="0"/>
              <a:t> </a:t>
            </a:r>
            <a:r>
              <a:rPr lang="ru-RU" dirty="0" smtClean="0"/>
              <a:t>11л.с.</a:t>
            </a:r>
          </a:p>
          <a:p>
            <a:pPr algn="ctr"/>
            <a:r>
              <a:rPr lang="ru-RU" dirty="0" smtClean="0"/>
              <a:t>Фара, эл. </a:t>
            </a:r>
            <a:r>
              <a:rPr lang="en-US" dirty="0" smtClean="0"/>
              <a:t>c</a:t>
            </a:r>
            <a:r>
              <a:rPr lang="ru-RU" dirty="0" err="1" smtClean="0"/>
              <a:t>тартер</a:t>
            </a:r>
            <a:r>
              <a:rPr lang="ru-RU" dirty="0" smtClean="0"/>
              <a:t> </a:t>
            </a:r>
            <a:r>
              <a:rPr lang="en-US" dirty="0" smtClean="0"/>
              <a:t>220V</a:t>
            </a:r>
            <a:r>
              <a:rPr lang="ru-RU" dirty="0" smtClean="0"/>
              <a:t> подогрев ручек, </a:t>
            </a:r>
            <a:r>
              <a:rPr lang="en-US" dirty="0" smtClean="0"/>
              <a:t>free hand control.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097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536"/>
            <a:ext cx="8686800" cy="838200"/>
          </a:xfrm>
        </p:spPr>
        <p:txBody>
          <a:bodyPr/>
          <a:lstStyle/>
          <a:p>
            <a:r>
              <a:rPr lang="ru-RU" dirty="0" smtClean="0">
                <a:solidFill>
                  <a:srgbClr val="FF9900"/>
                </a:solidFill>
              </a:rPr>
              <a:t>Классификация снегоуборщиков</a:t>
            </a:r>
            <a:endParaRPr lang="ru-RU" dirty="0">
              <a:solidFill>
                <a:srgbClr val="FF99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027389"/>
          </a:xfrm>
        </p:spPr>
        <p:txBody>
          <a:bodyPr/>
          <a:lstStyle/>
          <a:p>
            <a:r>
              <a:rPr lang="ru-RU" dirty="0"/>
              <a:t>Серия</a:t>
            </a:r>
            <a:r>
              <a:rPr lang="en-US" dirty="0"/>
              <a:t> PRO</a:t>
            </a:r>
          </a:p>
          <a:p>
            <a:pPr marL="0" indent="0">
              <a:buNone/>
            </a:pPr>
            <a:r>
              <a:rPr lang="ru-RU" dirty="0" smtClean="0"/>
              <a:t>   </a:t>
            </a:r>
          </a:p>
          <a:p>
            <a:pPr marL="0" indent="0"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691680" y="1475492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 </a:t>
            </a:r>
            <a:r>
              <a:rPr lang="en-US" dirty="0"/>
              <a:t>9</a:t>
            </a:r>
            <a:r>
              <a:rPr lang="ru-RU" dirty="0" smtClean="0"/>
              <a:t>81</a:t>
            </a:r>
            <a:r>
              <a:rPr lang="en-US" dirty="0" smtClean="0"/>
              <a:t> E</a:t>
            </a:r>
            <a:r>
              <a:rPr lang="en-US" dirty="0"/>
              <a:t>D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220072" y="1844824"/>
            <a:ext cx="3483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2012 </a:t>
            </a:r>
            <a:r>
              <a:rPr lang="ru-RU" dirty="0" smtClean="0"/>
              <a:t>г. </a:t>
            </a:r>
            <a:r>
              <a:rPr lang="en-US" dirty="0" smtClean="0"/>
              <a:t>PS 961DDE</a:t>
            </a:r>
            <a:endParaRPr lang="ru-RU" dirty="0" smtClean="0"/>
          </a:p>
          <a:p>
            <a:pPr algn="ctr"/>
            <a:r>
              <a:rPr lang="ru-RU" dirty="0" smtClean="0"/>
              <a:t>Изменен дизайн</a:t>
            </a:r>
            <a:endParaRPr lang="en-US" dirty="0" smtClean="0"/>
          </a:p>
          <a:p>
            <a:pPr algn="ctr"/>
            <a:r>
              <a:rPr lang="ru-RU" b="1" dirty="0"/>
              <a:t>Двигатель B&amp;S 9 </a:t>
            </a:r>
            <a:r>
              <a:rPr lang="ru-RU" b="1" dirty="0" err="1"/>
              <a:t>лс</a:t>
            </a:r>
            <a:r>
              <a:rPr lang="ru-RU" dirty="0"/>
              <a:t>, электростартер 12V, светодиодная фара , аккумулятор, скорость  6 вперед 2 назад, </a:t>
            </a:r>
          </a:p>
          <a:p>
            <a:pPr algn="ctr"/>
            <a:r>
              <a:rPr lang="ru-RU" dirty="0"/>
              <a:t>ширина ковша </a:t>
            </a:r>
            <a:r>
              <a:rPr lang="en-US" dirty="0" smtClean="0"/>
              <a:t>76</a:t>
            </a:r>
            <a:r>
              <a:rPr lang="ru-RU" dirty="0" smtClean="0"/>
              <a:t> </a:t>
            </a:r>
            <a:r>
              <a:rPr lang="ru-RU" dirty="0" err="1"/>
              <a:t>cм</a:t>
            </a:r>
            <a:r>
              <a:rPr lang="ru-RU" dirty="0"/>
              <a:t>, высота снежного покрова 51 см, </a:t>
            </a:r>
            <a:r>
              <a:rPr lang="ru-RU" b="1" dirty="0"/>
              <a:t>электронное адаптивное управление  выброса снега </a:t>
            </a:r>
            <a:r>
              <a:rPr lang="ru-RU" dirty="0"/>
              <a:t>190 градусов и  угла выброса снега 70 градусов, подогрев ручек</a:t>
            </a:r>
            <a:r>
              <a:rPr lang="ru-RU" dirty="0" smtClean="0"/>
              <a:t>,</a:t>
            </a:r>
            <a:r>
              <a:rPr lang="en-US" dirty="0" smtClean="0"/>
              <a:t> </a:t>
            </a:r>
            <a:r>
              <a:rPr lang="ru-RU" b="1" dirty="0" smtClean="0"/>
              <a:t>функция </a:t>
            </a:r>
            <a:r>
              <a:rPr lang="ru-RU" b="1" dirty="0"/>
              <a:t>"</a:t>
            </a:r>
            <a:r>
              <a:rPr lang="ru-RU" b="1" dirty="0" err="1"/>
              <a:t>free</a:t>
            </a:r>
            <a:r>
              <a:rPr lang="ru-RU" b="1" dirty="0"/>
              <a:t> </a:t>
            </a:r>
            <a:r>
              <a:rPr lang="ru-RU" b="1" dirty="0" err="1"/>
              <a:t>hand</a:t>
            </a:r>
            <a:r>
              <a:rPr lang="ru-RU" b="1" dirty="0"/>
              <a:t> </a:t>
            </a:r>
            <a:r>
              <a:rPr lang="ru-RU" b="1" dirty="0" err="1"/>
              <a:t>control</a:t>
            </a:r>
            <a:r>
              <a:rPr lang="ru-RU" b="1" dirty="0" smtClean="0"/>
              <a:t>".</a:t>
            </a:r>
            <a:endParaRPr lang="en-US" b="1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pic>
        <p:nvPicPr>
          <p:cNvPr id="18434" name="Picture 2" descr="\\192.168.1.8\od\Портфолио\426 Снегоуборщики\5. Фото и готовые КП\2013\pro-981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75" y="1874254"/>
            <a:ext cx="4507073" cy="450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76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\\192.168.1.8\od\Портфолио\426 Снегоуборщики\5. Фото и готовые КП\2013\pro-1150-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607" y="1844825"/>
            <a:ext cx="3493832" cy="349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\\192.168.1.8\od\Портфолио\426 Снегоуборщики\5. Фото и готовые КП\2013\pro_951ed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3456383" cy="34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536"/>
            <a:ext cx="8686800" cy="838200"/>
          </a:xfrm>
        </p:spPr>
        <p:txBody>
          <a:bodyPr/>
          <a:lstStyle/>
          <a:p>
            <a:r>
              <a:rPr lang="ru-RU" dirty="0" smtClean="0">
                <a:solidFill>
                  <a:srgbClr val="FF9900"/>
                </a:solidFill>
              </a:rPr>
              <a:t>Классификация снегоуборщиков</a:t>
            </a:r>
            <a:endParaRPr lang="ru-RU" dirty="0">
              <a:solidFill>
                <a:srgbClr val="FF99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027389"/>
          </a:xfrm>
        </p:spPr>
        <p:txBody>
          <a:bodyPr/>
          <a:lstStyle/>
          <a:p>
            <a:r>
              <a:rPr lang="ru-RU" dirty="0"/>
              <a:t>Серия</a:t>
            </a:r>
            <a:r>
              <a:rPr lang="en-US" dirty="0"/>
              <a:t> PRO</a:t>
            </a:r>
          </a:p>
          <a:p>
            <a:pPr marL="0" indent="0">
              <a:buNone/>
            </a:pPr>
            <a:r>
              <a:rPr lang="ru-RU" dirty="0" smtClean="0"/>
              <a:t>   </a:t>
            </a:r>
          </a:p>
          <a:p>
            <a:pPr marL="0" indent="0"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72930" y="1475492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 951 ED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11560" y="5328424"/>
            <a:ext cx="348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Новинка 2013г.</a:t>
            </a:r>
          </a:p>
          <a:p>
            <a:pPr algn="ctr"/>
            <a:r>
              <a:rPr lang="ru-RU" b="1" dirty="0"/>
              <a:t>Двигатель B&amp;S 9 </a:t>
            </a:r>
            <a:r>
              <a:rPr lang="ru-RU" b="1" dirty="0" err="1"/>
              <a:t>лс</a:t>
            </a:r>
            <a:r>
              <a:rPr lang="ru-RU" b="1" dirty="0"/>
              <a:t> </a:t>
            </a:r>
            <a:r>
              <a:rPr lang="ru-RU" dirty="0"/>
              <a:t>Фара, эл. </a:t>
            </a:r>
            <a:r>
              <a:rPr lang="en-US" dirty="0"/>
              <a:t>c</a:t>
            </a:r>
            <a:r>
              <a:rPr lang="ru-RU" dirty="0" err="1"/>
              <a:t>тартер</a:t>
            </a:r>
            <a:r>
              <a:rPr lang="ru-RU" dirty="0"/>
              <a:t> </a:t>
            </a:r>
            <a:r>
              <a:rPr lang="en-US" dirty="0"/>
              <a:t>220V</a:t>
            </a:r>
            <a:r>
              <a:rPr lang="ru-RU" dirty="0"/>
              <a:t> подогрев ручек, </a:t>
            </a:r>
            <a:r>
              <a:rPr lang="en-US" dirty="0"/>
              <a:t>free hand control.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989504" y="1510050"/>
            <a:ext cx="1629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 </a:t>
            </a:r>
            <a:r>
              <a:rPr lang="ru-RU" dirty="0" smtClean="0"/>
              <a:t>11</a:t>
            </a:r>
            <a:r>
              <a:rPr lang="en-US" dirty="0" smtClean="0"/>
              <a:t>5</a:t>
            </a:r>
            <a:r>
              <a:rPr lang="ru-RU" dirty="0" smtClean="0"/>
              <a:t>0</a:t>
            </a:r>
            <a:r>
              <a:rPr lang="en-US" dirty="0" smtClean="0"/>
              <a:t> E</a:t>
            </a:r>
            <a:r>
              <a:rPr lang="en-US" dirty="0"/>
              <a:t>D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076055" y="5285433"/>
            <a:ext cx="34836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2012 </a:t>
            </a:r>
            <a:r>
              <a:rPr lang="ru-RU" dirty="0" smtClean="0"/>
              <a:t>г. </a:t>
            </a:r>
            <a:r>
              <a:rPr lang="en-US" dirty="0" smtClean="0"/>
              <a:t>PS </a:t>
            </a:r>
            <a:r>
              <a:rPr lang="ru-RU" dirty="0" smtClean="0"/>
              <a:t>1100</a:t>
            </a:r>
            <a:r>
              <a:rPr lang="en-US" dirty="0" smtClean="0"/>
              <a:t>DET</a:t>
            </a:r>
            <a:endParaRPr lang="ru-RU" dirty="0" smtClean="0"/>
          </a:p>
          <a:p>
            <a:pPr algn="ctr"/>
            <a:r>
              <a:rPr lang="ru-RU" dirty="0" smtClean="0"/>
              <a:t>Изменен дизайн.</a:t>
            </a:r>
            <a:r>
              <a:rPr lang="en-US" dirty="0" smtClean="0"/>
              <a:t> </a:t>
            </a:r>
            <a:r>
              <a:rPr lang="ru-RU" dirty="0" smtClean="0"/>
              <a:t>11л.с.</a:t>
            </a:r>
          </a:p>
          <a:p>
            <a:pPr algn="ctr"/>
            <a:r>
              <a:rPr lang="ru-RU" dirty="0" smtClean="0"/>
              <a:t>Фара, эл. </a:t>
            </a:r>
            <a:r>
              <a:rPr lang="en-US" dirty="0" smtClean="0"/>
              <a:t>c</a:t>
            </a:r>
            <a:r>
              <a:rPr lang="ru-RU" dirty="0" err="1" smtClean="0"/>
              <a:t>тартер</a:t>
            </a:r>
            <a:r>
              <a:rPr lang="ru-RU" dirty="0" smtClean="0"/>
              <a:t> </a:t>
            </a:r>
            <a:r>
              <a:rPr lang="en-US" dirty="0" smtClean="0"/>
              <a:t>220V</a:t>
            </a:r>
            <a:r>
              <a:rPr lang="ru-RU" dirty="0" smtClean="0"/>
              <a:t> подогрев ручек, </a:t>
            </a:r>
            <a:r>
              <a:rPr lang="ru-RU" dirty="0" smtClean="0"/>
              <a:t>блокировка дифференциала</a:t>
            </a:r>
            <a:r>
              <a:rPr lang="en-US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341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ndreyN\Desktop\14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74" y="1844824"/>
            <a:ext cx="4507073" cy="453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536"/>
            <a:ext cx="8686800" cy="838200"/>
          </a:xfrm>
        </p:spPr>
        <p:txBody>
          <a:bodyPr/>
          <a:lstStyle/>
          <a:p>
            <a:r>
              <a:rPr lang="ru-RU" dirty="0" smtClean="0">
                <a:solidFill>
                  <a:srgbClr val="FF9900"/>
                </a:solidFill>
              </a:rPr>
              <a:t>Классификация снегоуборщиков</a:t>
            </a:r>
            <a:endParaRPr lang="ru-RU" dirty="0">
              <a:solidFill>
                <a:srgbClr val="FF99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027389"/>
          </a:xfrm>
        </p:spPr>
        <p:txBody>
          <a:bodyPr/>
          <a:lstStyle/>
          <a:p>
            <a:r>
              <a:rPr lang="ru-RU" dirty="0"/>
              <a:t>Серия</a:t>
            </a:r>
            <a:r>
              <a:rPr lang="en-US" dirty="0"/>
              <a:t> PRO</a:t>
            </a:r>
          </a:p>
          <a:p>
            <a:pPr marL="0" indent="0">
              <a:buNone/>
            </a:pPr>
            <a:r>
              <a:rPr lang="ru-RU" dirty="0" smtClean="0"/>
              <a:t>   </a:t>
            </a:r>
          </a:p>
          <a:p>
            <a:pPr marL="0" indent="0"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691680" y="1475492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 1401ED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220072" y="1844824"/>
            <a:ext cx="3600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Новинка 2013г.</a:t>
            </a:r>
          </a:p>
          <a:p>
            <a:pPr algn="ctr"/>
            <a:r>
              <a:rPr lang="ru-RU" sz="1200" dirty="0"/>
              <a:t>14 </a:t>
            </a:r>
            <a:r>
              <a:rPr lang="ru-RU" sz="1200" dirty="0" err="1"/>
              <a:t>лс</a:t>
            </a:r>
            <a:r>
              <a:rPr lang="ru-RU" sz="1200" dirty="0"/>
              <a:t>, электростартер 220v, фара,  скорость </a:t>
            </a:r>
          </a:p>
          <a:p>
            <a:pPr algn="ctr"/>
            <a:r>
              <a:rPr lang="ru-RU" sz="1200" dirty="0"/>
              <a:t>6 вперед 2 назад, подогрев ручек, ширина ковша 107 см, высота снежного</a:t>
            </a:r>
          </a:p>
          <a:p>
            <a:pPr algn="ctr"/>
            <a:r>
              <a:rPr lang="ru-RU" sz="1200" dirty="0"/>
              <a:t> покрова 51 см, направление выброса снега 190 градусов, угол выброса снега 70 градусов, функция </a:t>
            </a:r>
            <a:r>
              <a:rPr lang="ru-RU" sz="1200" dirty="0" smtClean="0"/>
              <a:t>«</a:t>
            </a:r>
            <a:r>
              <a:rPr lang="ru-RU" sz="1200" dirty="0" err="1" smtClean="0"/>
              <a:t>free</a:t>
            </a:r>
            <a:r>
              <a:rPr lang="ru-RU" sz="1200" dirty="0" smtClean="0"/>
              <a:t> </a:t>
            </a:r>
            <a:r>
              <a:rPr lang="ru-RU" sz="1200" dirty="0" err="1"/>
              <a:t>hand</a:t>
            </a:r>
            <a:r>
              <a:rPr lang="ru-RU" sz="1200" dirty="0"/>
              <a:t> </a:t>
            </a:r>
            <a:r>
              <a:rPr lang="ru-RU" sz="1200" dirty="0" err="1" smtClean="0"/>
              <a:t>control</a:t>
            </a:r>
            <a:r>
              <a:rPr lang="ru-RU" sz="1200" dirty="0" smtClean="0"/>
              <a:t>».</a:t>
            </a:r>
          </a:p>
          <a:p>
            <a:pPr algn="ctr"/>
            <a:r>
              <a:rPr lang="ru-RU" dirty="0" smtClean="0"/>
              <a:t>Ширина в 107см позволяет прочищать пешеходные дорожки за один проход. Ширина машины 160-170см,  место для машины всего за 2 прохода!!!</a:t>
            </a:r>
          </a:p>
          <a:p>
            <a:pPr algn="ctr"/>
            <a:r>
              <a:rPr lang="ru-RU" dirty="0" smtClean="0"/>
              <a:t>Сдвоенные колеса обеспечивают максимальное сцепление с грунтом!!!</a:t>
            </a:r>
          </a:p>
          <a:p>
            <a:pPr algn="ctr"/>
            <a:r>
              <a:rPr lang="ru-RU" dirty="0" smtClean="0"/>
              <a:t>Парки, пешеходные и авто дороги, стадионы.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6327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6975" y="1874254"/>
            <a:ext cx="4507073" cy="4507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536"/>
            <a:ext cx="8686800" cy="838200"/>
          </a:xfrm>
        </p:spPr>
        <p:txBody>
          <a:bodyPr/>
          <a:lstStyle/>
          <a:p>
            <a:r>
              <a:rPr lang="ru-RU" dirty="0" smtClean="0">
                <a:solidFill>
                  <a:srgbClr val="FF9900"/>
                </a:solidFill>
              </a:rPr>
              <a:t>Классификация снегоуборщиков</a:t>
            </a:r>
            <a:endParaRPr lang="ru-RU" dirty="0">
              <a:solidFill>
                <a:srgbClr val="FF99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027389"/>
          </a:xfrm>
        </p:spPr>
        <p:txBody>
          <a:bodyPr/>
          <a:lstStyle/>
          <a:p>
            <a:r>
              <a:rPr lang="ru-RU" dirty="0"/>
              <a:t>Серия</a:t>
            </a:r>
            <a:r>
              <a:rPr lang="en-US" dirty="0"/>
              <a:t> PRO</a:t>
            </a:r>
          </a:p>
          <a:p>
            <a:pPr marL="0" indent="0">
              <a:buNone/>
            </a:pPr>
            <a:r>
              <a:rPr lang="ru-RU" dirty="0" smtClean="0"/>
              <a:t>   </a:t>
            </a:r>
          </a:p>
          <a:p>
            <a:pPr marL="0" indent="0"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691680" y="147549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 777S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796134" y="1844824"/>
            <a:ext cx="30243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Новинка 2013г.</a:t>
            </a:r>
          </a:p>
          <a:p>
            <a:pPr algn="ctr"/>
            <a:r>
              <a:rPr lang="ru-RU" dirty="0"/>
              <a:t>6,5 </a:t>
            </a:r>
            <a:r>
              <a:rPr lang="ru-RU" dirty="0" err="1"/>
              <a:t>лс</a:t>
            </a:r>
            <a:r>
              <a:rPr lang="ru-RU" dirty="0"/>
              <a:t>, ручной стартер, скорость 4 вперед 2 назад. </a:t>
            </a:r>
            <a:r>
              <a:rPr lang="ru-RU" dirty="0" err="1"/>
              <a:t>Снегоотбрасыватель</a:t>
            </a:r>
            <a:r>
              <a:rPr lang="ru-RU" dirty="0"/>
              <a:t>: ширина ковша 56 см, высота снежного </a:t>
            </a:r>
          </a:p>
          <a:p>
            <a:pPr algn="ctr"/>
            <a:r>
              <a:rPr lang="ru-RU" dirty="0"/>
              <a:t>покрова 42 см, направление выброса снега 190 градусов, угол выброса снега 70 градусов. Щетка: ширина 56см; диаметр 32см</a:t>
            </a:r>
            <a:endParaRPr lang="en-US" dirty="0" smtClean="0"/>
          </a:p>
          <a:p>
            <a:pPr algn="ctr"/>
            <a:endParaRPr lang="en-US" dirty="0" smtClean="0"/>
          </a:p>
        </p:txBody>
      </p:sp>
      <p:pic>
        <p:nvPicPr>
          <p:cNvPr id="21506" name="Picture 2" descr="\\192.168.1.8\od\Портфолио\426 Снегоуборщики\5. Фото и готовые КП\2013\pro-7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74" y="1838180"/>
            <a:ext cx="5299161" cy="454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21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536"/>
            <a:ext cx="8686800" cy="838200"/>
          </a:xfrm>
        </p:spPr>
        <p:txBody>
          <a:bodyPr/>
          <a:lstStyle/>
          <a:p>
            <a:r>
              <a:rPr lang="ru-RU" dirty="0" smtClean="0">
                <a:solidFill>
                  <a:srgbClr val="FF9900"/>
                </a:solidFill>
              </a:rPr>
              <a:t>Классификация снегоуборщиков</a:t>
            </a:r>
            <a:endParaRPr lang="ru-RU" dirty="0">
              <a:solidFill>
                <a:srgbClr val="FF99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027389"/>
          </a:xfrm>
        </p:spPr>
        <p:txBody>
          <a:bodyPr/>
          <a:lstStyle/>
          <a:p>
            <a:r>
              <a:rPr lang="ru-RU" dirty="0"/>
              <a:t>Серия</a:t>
            </a:r>
            <a:r>
              <a:rPr lang="en-US" dirty="0"/>
              <a:t> </a:t>
            </a:r>
            <a:r>
              <a:rPr lang="en-US" dirty="0" smtClean="0"/>
              <a:t>PS</a:t>
            </a:r>
            <a:endParaRPr lang="en-US" dirty="0"/>
          </a:p>
          <a:p>
            <a:pPr marL="0" indent="0">
              <a:buNone/>
            </a:pPr>
            <a:r>
              <a:rPr lang="ru-RU" dirty="0" smtClean="0"/>
              <a:t>   </a:t>
            </a:r>
          </a:p>
          <a:p>
            <a:pPr marL="0" indent="0"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90557" y="147549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 301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220072" y="1844824"/>
            <a:ext cx="3483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2012 </a:t>
            </a:r>
            <a:r>
              <a:rPr lang="ru-RU" dirty="0" smtClean="0"/>
              <a:t>г. </a:t>
            </a:r>
            <a:r>
              <a:rPr lang="en-US" dirty="0" smtClean="0"/>
              <a:t>PS 301</a:t>
            </a:r>
            <a:endParaRPr lang="ru-RU" dirty="0" smtClean="0"/>
          </a:p>
          <a:p>
            <a:pPr algn="ctr"/>
            <a:r>
              <a:rPr lang="ru-RU" dirty="0" smtClean="0"/>
              <a:t>Изменен дизайн</a:t>
            </a:r>
            <a:endParaRPr lang="en-US" dirty="0" smtClean="0"/>
          </a:p>
          <a:p>
            <a:pPr algn="ctr"/>
            <a:r>
              <a:rPr lang="ru-RU" dirty="0"/>
              <a:t>3,0 </a:t>
            </a:r>
            <a:r>
              <a:rPr lang="ru-RU" dirty="0" err="1"/>
              <a:t>лс</a:t>
            </a:r>
            <a:r>
              <a:rPr lang="ru-RU" dirty="0"/>
              <a:t>, ручной стартер</a:t>
            </a:r>
            <a:r>
              <a:rPr lang="ru-RU" dirty="0" smtClean="0"/>
              <a:t>,</a:t>
            </a:r>
            <a:r>
              <a:rPr lang="en-US" dirty="0" smtClean="0"/>
              <a:t> </a:t>
            </a:r>
            <a:r>
              <a:rPr lang="ru-RU" dirty="0" smtClean="0"/>
              <a:t>несамоходная</a:t>
            </a:r>
            <a:r>
              <a:rPr lang="ru-RU" dirty="0"/>
              <a:t>, ширина ковша 47 см, высота снежного покрова 28 см, направление выброса снега 180 градусов, угол выброса снега 70 градусов, </a:t>
            </a:r>
            <a:endParaRPr lang="en-US" dirty="0" smtClean="0"/>
          </a:p>
          <a:p>
            <a:pPr algn="ctr"/>
            <a:endParaRPr lang="en-US" dirty="0" smtClean="0"/>
          </a:p>
        </p:txBody>
      </p:sp>
      <p:pic>
        <p:nvPicPr>
          <p:cNvPr id="22530" name="Picture 2" descr="\\192.168.1.8\od\Портфолио\426 Снегоуборщики\5. Фото и готовые КП\2013\PS 301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75" y="2132856"/>
            <a:ext cx="4507072" cy="286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12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\\192.168.1.8\od\Портфолио\426 Снегоуборщики\5. Фото и готовые КП\2013\710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t="4573" r="16749"/>
          <a:stretch/>
        </p:blipFill>
        <p:spPr bwMode="auto">
          <a:xfrm>
            <a:off x="4860031" y="1838460"/>
            <a:ext cx="3888433" cy="348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\\192.168.1.8\od\Портфолио\426 Снегоуборщики\5. Фото и готовые КП\2013\7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3930128" cy="34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536"/>
            <a:ext cx="8686800" cy="838200"/>
          </a:xfrm>
        </p:spPr>
        <p:txBody>
          <a:bodyPr/>
          <a:lstStyle/>
          <a:p>
            <a:r>
              <a:rPr lang="ru-RU" dirty="0" smtClean="0">
                <a:solidFill>
                  <a:srgbClr val="FF9900"/>
                </a:solidFill>
              </a:rPr>
              <a:t>Классификация снегоуборщиков</a:t>
            </a:r>
            <a:endParaRPr lang="ru-RU" dirty="0">
              <a:solidFill>
                <a:srgbClr val="FF99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027389"/>
          </a:xfrm>
        </p:spPr>
        <p:txBody>
          <a:bodyPr/>
          <a:lstStyle/>
          <a:p>
            <a:r>
              <a:rPr lang="ru-RU" dirty="0"/>
              <a:t>Серия</a:t>
            </a:r>
            <a:r>
              <a:rPr lang="en-US" dirty="0"/>
              <a:t> </a:t>
            </a:r>
            <a:r>
              <a:rPr lang="en-US" dirty="0" smtClean="0"/>
              <a:t>PS</a:t>
            </a:r>
            <a:endParaRPr lang="en-US" dirty="0"/>
          </a:p>
          <a:p>
            <a:pPr marL="0" indent="0">
              <a:buNone/>
            </a:pPr>
            <a:r>
              <a:rPr lang="ru-RU" dirty="0" smtClean="0"/>
              <a:t>   </a:t>
            </a:r>
          </a:p>
          <a:p>
            <a:pPr marL="0" indent="0"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72930" y="147549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 700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11560" y="5328424"/>
            <a:ext cx="348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Модель 2013 г.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89504" y="151005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PS </a:t>
            </a:r>
            <a:r>
              <a:rPr lang="en-US" dirty="0" smtClean="0"/>
              <a:t>710 E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076055" y="5285433"/>
            <a:ext cx="3483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Модель 2013г.</a:t>
            </a:r>
          </a:p>
          <a:p>
            <a:pPr algn="ctr"/>
            <a:r>
              <a:rPr lang="ru-RU" dirty="0" smtClean="0"/>
              <a:t> эл. </a:t>
            </a:r>
            <a:r>
              <a:rPr lang="en-US" dirty="0" smtClean="0"/>
              <a:t>c</a:t>
            </a:r>
            <a:r>
              <a:rPr lang="ru-RU" dirty="0" err="1" smtClean="0"/>
              <a:t>тартер</a:t>
            </a:r>
            <a:r>
              <a:rPr lang="ru-RU" dirty="0" smtClean="0"/>
              <a:t> </a:t>
            </a:r>
            <a:r>
              <a:rPr lang="en-US" dirty="0" smtClean="0"/>
              <a:t>220V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735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\\192.168.1.8\od\Портфолио\426 Снегоуборщики\5. Фото и готовые КП\2013\PS 791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995" y="1844824"/>
            <a:ext cx="3432444" cy="34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\\192.168.1.8\od\Портфолио\426 Снегоуборщики\5. Фото и готовые КП\2013\pro-7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" b="2045"/>
          <a:stretch/>
        </p:blipFill>
        <p:spPr bwMode="auto">
          <a:xfrm>
            <a:off x="607842" y="1844824"/>
            <a:ext cx="3460102" cy="34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536"/>
            <a:ext cx="8686800" cy="838200"/>
          </a:xfrm>
        </p:spPr>
        <p:txBody>
          <a:bodyPr/>
          <a:lstStyle/>
          <a:p>
            <a:r>
              <a:rPr lang="ru-RU" dirty="0" smtClean="0">
                <a:solidFill>
                  <a:srgbClr val="FF9900"/>
                </a:solidFill>
              </a:rPr>
              <a:t>Классификация снегоуборщиков</a:t>
            </a:r>
            <a:endParaRPr lang="ru-RU" dirty="0">
              <a:solidFill>
                <a:srgbClr val="FF99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027389"/>
          </a:xfrm>
        </p:spPr>
        <p:txBody>
          <a:bodyPr/>
          <a:lstStyle/>
          <a:p>
            <a:r>
              <a:rPr lang="ru-RU" dirty="0"/>
              <a:t>Серия</a:t>
            </a:r>
            <a:r>
              <a:rPr lang="en-US" dirty="0"/>
              <a:t> </a:t>
            </a:r>
            <a:r>
              <a:rPr lang="en-US" dirty="0" smtClean="0"/>
              <a:t>PS</a:t>
            </a:r>
            <a:endParaRPr lang="en-US" dirty="0"/>
          </a:p>
          <a:p>
            <a:pPr marL="0" indent="0">
              <a:buNone/>
            </a:pPr>
            <a:r>
              <a:rPr lang="ru-RU" dirty="0" smtClean="0"/>
              <a:t>   </a:t>
            </a:r>
          </a:p>
          <a:p>
            <a:pPr marL="0" indent="0"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72930" y="147549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 731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11560" y="5328424"/>
            <a:ext cx="348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2012 </a:t>
            </a:r>
            <a:r>
              <a:rPr lang="ru-RU" dirty="0" smtClean="0"/>
              <a:t>г. </a:t>
            </a:r>
            <a:r>
              <a:rPr lang="en-US" dirty="0" smtClean="0"/>
              <a:t>PS 651D</a:t>
            </a:r>
            <a:endParaRPr lang="ru-RU" dirty="0" smtClean="0"/>
          </a:p>
          <a:p>
            <a:pPr algn="ctr"/>
            <a:r>
              <a:rPr lang="ru-RU" dirty="0" smtClean="0"/>
              <a:t>Изменен дизайн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989504" y="151005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 791 E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076055" y="5285433"/>
            <a:ext cx="3483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2012 </a:t>
            </a:r>
            <a:r>
              <a:rPr lang="ru-RU" dirty="0" smtClean="0"/>
              <a:t>г. </a:t>
            </a:r>
            <a:r>
              <a:rPr lang="en-US" dirty="0" smtClean="0"/>
              <a:t>PS 661DDE</a:t>
            </a:r>
            <a:endParaRPr lang="ru-RU" dirty="0" smtClean="0"/>
          </a:p>
          <a:p>
            <a:pPr algn="ctr"/>
            <a:r>
              <a:rPr lang="ru-RU" dirty="0" smtClean="0"/>
              <a:t>Изменен дизайн.</a:t>
            </a:r>
            <a:r>
              <a:rPr lang="en-US" dirty="0" smtClean="0"/>
              <a:t> 6,5</a:t>
            </a:r>
            <a:r>
              <a:rPr lang="ru-RU" dirty="0" err="1" smtClean="0"/>
              <a:t>л.с</a:t>
            </a:r>
            <a:r>
              <a:rPr lang="ru-RU" dirty="0" smtClean="0"/>
              <a:t>.</a:t>
            </a:r>
          </a:p>
          <a:p>
            <a:pPr algn="ctr"/>
            <a:r>
              <a:rPr lang="ru-RU" dirty="0" smtClean="0"/>
              <a:t>Фара, эл. </a:t>
            </a:r>
            <a:r>
              <a:rPr lang="en-US" dirty="0" smtClean="0"/>
              <a:t>c</a:t>
            </a:r>
            <a:r>
              <a:rPr lang="ru-RU" dirty="0" err="1" smtClean="0"/>
              <a:t>тартер</a:t>
            </a:r>
            <a:r>
              <a:rPr lang="ru-RU" dirty="0" smtClean="0"/>
              <a:t> </a:t>
            </a:r>
            <a:r>
              <a:rPr lang="en-US" dirty="0" smtClean="0"/>
              <a:t>220V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299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\\192.168.1.8\od\Портфолио\426 Снегоуборщики\5. Фото и готовые КП\2013\PHG 72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706" y="1844824"/>
            <a:ext cx="4079774" cy="344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\\192.168.1.8\od\Портфолио\426 Снегоуборщики\5. Фото и готовые КП\2013\PHG 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29" y="1844825"/>
            <a:ext cx="4079772" cy="344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536"/>
            <a:ext cx="8686800" cy="838200"/>
          </a:xfrm>
        </p:spPr>
        <p:txBody>
          <a:bodyPr/>
          <a:lstStyle/>
          <a:p>
            <a:r>
              <a:rPr lang="ru-RU" dirty="0" smtClean="0">
                <a:solidFill>
                  <a:srgbClr val="FF9900"/>
                </a:solidFill>
              </a:rPr>
              <a:t>Классификация снегоуборщиков</a:t>
            </a:r>
            <a:endParaRPr lang="ru-RU" dirty="0">
              <a:solidFill>
                <a:srgbClr val="FF99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027389"/>
          </a:xfrm>
        </p:spPr>
        <p:txBody>
          <a:bodyPr/>
          <a:lstStyle/>
          <a:p>
            <a:r>
              <a:rPr lang="en-US" dirty="0" smtClean="0"/>
              <a:t>Patriot Home Garden</a:t>
            </a:r>
            <a:endParaRPr lang="en-US" dirty="0"/>
          </a:p>
          <a:p>
            <a:pPr marL="0" indent="0">
              <a:buNone/>
            </a:pPr>
            <a:r>
              <a:rPr lang="ru-RU" dirty="0" smtClean="0"/>
              <a:t>   </a:t>
            </a:r>
          </a:p>
          <a:p>
            <a:pPr marL="0" indent="0"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72930" y="1475492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PHG 71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11560" y="5328424"/>
            <a:ext cx="348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Модель 2013 г.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76055" y="5285433"/>
            <a:ext cx="3483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Модель 2013 г.</a:t>
            </a:r>
          </a:p>
          <a:p>
            <a:pPr algn="ctr"/>
            <a:r>
              <a:rPr lang="ru-RU" dirty="0" smtClean="0"/>
              <a:t>эл. </a:t>
            </a:r>
            <a:r>
              <a:rPr lang="en-US" dirty="0" smtClean="0"/>
              <a:t>c</a:t>
            </a:r>
            <a:r>
              <a:rPr lang="ru-RU" dirty="0" err="1" smtClean="0"/>
              <a:t>тартер</a:t>
            </a:r>
            <a:r>
              <a:rPr lang="ru-RU" dirty="0" smtClean="0"/>
              <a:t> </a:t>
            </a:r>
            <a:r>
              <a:rPr lang="en-US" dirty="0" smtClean="0"/>
              <a:t>220V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228184" y="1475274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PHG 72E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760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\\192.168.1.8\od\Портфолио\426 Снегоуборщики\5. Фото и готовые КП\2013\PHG 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602" y="1829911"/>
            <a:ext cx="3461053" cy="349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\\192.168.1.8\od\Портфолио\426 Снегоуборщики\5. Фото и готовые КП\2013\PHG 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" b="2469"/>
          <a:stretch/>
        </p:blipFill>
        <p:spPr bwMode="auto">
          <a:xfrm>
            <a:off x="611560" y="1829910"/>
            <a:ext cx="3456384" cy="349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536"/>
            <a:ext cx="8686800" cy="838200"/>
          </a:xfrm>
        </p:spPr>
        <p:txBody>
          <a:bodyPr/>
          <a:lstStyle/>
          <a:p>
            <a:r>
              <a:rPr lang="ru-RU" dirty="0" smtClean="0">
                <a:solidFill>
                  <a:srgbClr val="FF9900"/>
                </a:solidFill>
              </a:rPr>
              <a:t>Классификация снегоуборщиков</a:t>
            </a:r>
            <a:endParaRPr lang="ru-RU" dirty="0">
              <a:solidFill>
                <a:srgbClr val="FF99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027389"/>
          </a:xfrm>
        </p:spPr>
        <p:txBody>
          <a:bodyPr/>
          <a:lstStyle/>
          <a:p>
            <a:r>
              <a:rPr lang="en-US" dirty="0"/>
              <a:t>Patriot Home Garden</a:t>
            </a:r>
          </a:p>
          <a:p>
            <a:pPr marL="0" indent="0">
              <a:buNone/>
            </a:pPr>
            <a:r>
              <a:rPr lang="ru-RU" dirty="0" smtClean="0"/>
              <a:t>   </a:t>
            </a:r>
          </a:p>
          <a:p>
            <a:pPr marL="0" indent="0"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72930" y="1475492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PHG </a:t>
            </a:r>
            <a:r>
              <a:rPr lang="en-US" dirty="0" smtClean="0"/>
              <a:t>55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11560" y="5328424"/>
            <a:ext cx="348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2012 </a:t>
            </a:r>
            <a:r>
              <a:rPr lang="ru-RU" dirty="0" smtClean="0"/>
              <a:t>г. </a:t>
            </a:r>
            <a:r>
              <a:rPr lang="en-US" dirty="0"/>
              <a:t>PHG 55</a:t>
            </a:r>
            <a:endParaRPr lang="ru-RU" dirty="0"/>
          </a:p>
          <a:p>
            <a:pPr algn="ctr"/>
            <a:r>
              <a:rPr lang="ru-RU" dirty="0" smtClean="0"/>
              <a:t>Изменен дизайн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989504" y="151005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PHG </a:t>
            </a:r>
            <a:r>
              <a:rPr lang="en-US" dirty="0" smtClean="0"/>
              <a:t>65E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076055" y="5285433"/>
            <a:ext cx="3483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2012 </a:t>
            </a:r>
            <a:r>
              <a:rPr lang="ru-RU" dirty="0" smtClean="0"/>
              <a:t>г. </a:t>
            </a:r>
            <a:r>
              <a:rPr lang="en-US" dirty="0"/>
              <a:t>PHG </a:t>
            </a:r>
            <a:r>
              <a:rPr lang="en-US" dirty="0" smtClean="0"/>
              <a:t>65</a:t>
            </a:r>
            <a:endParaRPr lang="ru-RU" dirty="0"/>
          </a:p>
          <a:p>
            <a:pPr algn="ctr"/>
            <a:r>
              <a:rPr lang="ru-RU" dirty="0" smtClean="0"/>
              <a:t>Изменен дизайн.</a:t>
            </a:r>
            <a:r>
              <a:rPr lang="en-US" dirty="0" smtClean="0"/>
              <a:t> 6,5</a:t>
            </a:r>
            <a:r>
              <a:rPr lang="ru-RU" dirty="0" err="1" smtClean="0"/>
              <a:t>л.с</a:t>
            </a:r>
            <a:r>
              <a:rPr lang="ru-RU" dirty="0" smtClean="0"/>
              <a:t>.</a:t>
            </a:r>
          </a:p>
          <a:p>
            <a:pPr algn="ctr"/>
            <a:r>
              <a:rPr lang="ru-RU" dirty="0" smtClean="0"/>
              <a:t>Фара, эл. </a:t>
            </a:r>
            <a:r>
              <a:rPr lang="en-US" dirty="0" smtClean="0"/>
              <a:t>c</a:t>
            </a:r>
            <a:r>
              <a:rPr lang="ru-RU" dirty="0" err="1" smtClean="0"/>
              <a:t>тартер</a:t>
            </a:r>
            <a:r>
              <a:rPr lang="ru-RU" dirty="0" smtClean="0"/>
              <a:t> </a:t>
            </a:r>
            <a:r>
              <a:rPr lang="en-US" dirty="0" smtClean="0"/>
              <a:t>220V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760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9900"/>
                </a:solidFill>
              </a:rPr>
              <a:t>Проверка динамометрическим ключом</a:t>
            </a:r>
            <a:endParaRPr lang="ru-RU" dirty="0">
              <a:solidFill>
                <a:srgbClr val="FF99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Для исключения плохой затяжки, теперь ВСЕ соединения проверяются динамометрическим </a:t>
            </a:r>
            <a:r>
              <a:rPr lang="ru-RU" sz="2800" dirty="0" err="1" smtClean="0"/>
              <a:t>ключем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2050" name="Picture 2" descr="\\192.168.1.8\od\_ЛОГИСТИКА и ВЭД\Китаева К\Инспекции\Снежки\КС tools\2013.07.11 KC assistance\PS 621\IMG_12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12963"/>
            <a:ext cx="4144962" cy="310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192.168.1.8\od\_ЛОГИСТИКА и ВЭД\Китаева К\Инспекции\Снежки\КС tools\2013.07.11 KC assistance\PS 621\IMG_12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12963"/>
            <a:ext cx="4144963" cy="310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18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838200"/>
          </a:xfrm>
        </p:spPr>
        <p:txBody>
          <a:bodyPr/>
          <a:lstStyle/>
          <a:p>
            <a:r>
              <a:rPr lang="ru-RU" dirty="0" smtClean="0">
                <a:solidFill>
                  <a:srgbClr val="FF9900"/>
                </a:solidFill>
              </a:rPr>
              <a:t>Ждем окончательной проверки</a:t>
            </a:r>
            <a:endParaRPr lang="ru-RU" dirty="0">
              <a:solidFill>
                <a:srgbClr val="FF99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525963"/>
          </a:xfrm>
        </p:spPr>
        <p:txBody>
          <a:bodyPr/>
          <a:lstStyle/>
          <a:p>
            <a:r>
              <a:rPr lang="ru-RU" dirty="0" smtClean="0"/>
              <a:t>Вся техника собирается и регулируется.</a:t>
            </a:r>
            <a:endParaRPr lang="ru-RU" dirty="0"/>
          </a:p>
        </p:txBody>
      </p:sp>
      <p:pic>
        <p:nvPicPr>
          <p:cNvPr id="4099" name="Picture 3" descr="\\192.168.1.8\od\_ОТДЕЛ ЗАКУПОК\Андрей Н\АА ЗАКУПКИИИ\ААА Группы товара\Снегоуборщик\Отличия 2012от 2013\особенности снежников\ждут провер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936" y="2362214"/>
            <a:ext cx="4752528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84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838200"/>
          </a:xfrm>
        </p:spPr>
        <p:txBody>
          <a:bodyPr/>
          <a:lstStyle/>
          <a:p>
            <a:r>
              <a:rPr lang="ru-RU" dirty="0" smtClean="0">
                <a:solidFill>
                  <a:srgbClr val="FF9900"/>
                </a:solidFill>
              </a:rPr>
              <a:t>Проверка на стенде</a:t>
            </a:r>
            <a:endParaRPr lang="ru-RU" dirty="0">
              <a:solidFill>
                <a:srgbClr val="FF99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Каждая единица проверяется на стенде</a:t>
            </a:r>
            <a:endParaRPr lang="ru-RU" dirty="0"/>
          </a:p>
        </p:txBody>
      </p:sp>
      <p:pic>
        <p:nvPicPr>
          <p:cNvPr id="3074" name="Picture 2" descr="\\192.168.1.8\od\_ОТДЕЛ ЗАКУПОК\Андрей Н\АА ЗАКУПКИИИ\ААА Группы товара\Снегоуборщик\Отличия 2012от 2013\особенности снежников\проверочный стенд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41" y="2440078"/>
            <a:ext cx="4057843" cy="304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192.168.1.8\od\_ОТДЕЛ ЗАКУПОК\Андрей Н\АА ЗАКУПКИИИ\ААА Группы товара\Снегоуборщик\Отличия 2012от 2013\особенности снежников\стенд ещ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05119"/>
            <a:ext cx="4104455" cy="307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0472070"/>
              </p:ext>
            </p:extLst>
          </p:nvPr>
        </p:nvGraphicFramePr>
        <p:xfrm>
          <a:off x="3491880" y="5805264"/>
          <a:ext cx="218598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Объект упаковщика для оболочки" showAsIcon="1" r:id="rId5" imgW="2186640" imgH="685440" progId="Package">
                  <p:embed/>
                </p:oleObj>
              </mc:Choice>
              <mc:Fallback>
                <p:oleObj name="Объект упаковщика для оболочки" showAsIcon="1" r:id="rId5" imgW="2186640" imgH="6854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91880" y="5805264"/>
                        <a:ext cx="2185988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360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838200"/>
          </a:xfrm>
        </p:spPr>
        <p:txBody>
          <a:bodyPr/>
          <a:lstStyle/>
          <a:p>
            <a:r>
              <a:rPr lang="ru-RU" dirty="0" smtClean="0">
                <a:solidFill>
                  <a:srgbClr val="FF9900"/>
                </a:solidFill>
              </a:rPr>
              <a:t>Проверка холодом</a:t>
            </a:r>
            <a:endParaRPr lang="ru-RU" dirty="0">
              <a:solidFill>
                <a:srgbClr val="FF99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Перед отправкой производится выборочная «проверка холодом».</a:t>
            </a:r>
          </a:p>
          <a:p>
            <a:r>
              <a:rPr lang="ru-RU" sz="2400" dirty="0" smtClean="0"/>
              <a:t>Снегоуборщики замораживают до -25, потом заводят и более часа гоняют на стенде в холоде.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122" name="Picture 2" descr="\\192.168.1.8\od\_ОТДЕЛ ЗАКУПОК\Андрей Н\АА ЗАКУПКИИИ\ААА Группы товара\Снегоуборщик\Отличия 2012от 2013\особенности снежников\холод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98912"/>
            <a:ext cx="3443221" cy="258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192.168.1.8\od\_ОТДЕЛ ЗАКУПОК\Андрей Н\АА ЗАКУПКИИИ\ААА Группы товара\Снегоуборщик\Отличия 2012от 2013\особенности снежников\холод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89040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59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838200"/>
          </a:xfrm>
        </p:spPr>
        <p:txBody>
          <a:bodyPr/>
          <a:lstStyle/>
          <a:p>
            <a:r>
              <a:rPr lang="ru-RU" dirty="0" smtClean="0">
                <a:solidFill>
                  <a:srgbClr val="FF9900"/>
                </a:solidFill>
              </a:rPr>
              <a:t>Конструктивные особенности</a:t>
            </a:r>
            <a:endParaRPr lang="ru-RU" dirty="0">
              <a:solidFill>
                <a:srgbClr val="FF99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Редуктор</a:t>
            </a:r>
            <a:endParaRPr lang="ru-RU" dirty="0"/>
          </a:p>
        </p:txBody>
      </p:sp>
      <p:pic>
        <p:nvPicPr>
          <p:cNvPr id="4" name="Picture 6" descr="\\192.168.1.8\od\Портфолио\426 Снегоуборщики\5. Фото и готовые КП\2013\pro655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374441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\\192.168.1.8\od\_ОТДЕЛ ЗАКУПОК\Андрей Н\АА ЗАКУПКИИИ\ААА Группы товара\Снегоуборщик\Отличия 2012от 2013\особенности снежников\редуктор ещ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175" y="2276872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2627784" y="4715272"/>
            <a:ext cx="504056" cy="51392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004048" y="4941168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редукторе установлены подшипники.</a:t>
            </a:r>
          </a:p>
          <a:p>
            <a:r>
              <a:rPr lang="ru-RU" dirty="0" smtClean="0"/>
              <a:t>Шестерня редуктора из бронзы.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242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838200"/>
          </a:xfrm>
        </p:spPr>
        <p:txBody>
          <a:bodyPr/>
          <a:lstStyle/>
          <a:p>
            <a:r>
              <a:rPr lang="ru-RU" dirty="0" smtClean="0">
                <a:solidFill>
                  <a:srgbClr val="FF9900"/>
                </a:solidFill>
              </a:rPr>
              <a:t>Конструктивные особенности</a:t>
            </a:r>
            <a:endParaRPr lang="ru-RU" dirty="0">
              <a:solidFill>
                <a:srgbClr val="FF99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Редуктор</a:t>
            </a:r>
            <a:endParaRPr lang="ru-RU" dirty="0"/>
          </a:p>
        </p:txBody>
      </p:sp>
      <p:pic>
        <p:nvPicPr>
          <p:cNvPr id="4" name="Picture 6" descr="\\192.168.1.8\od\Портфолио\426 Снегоуборщики\5. Фото и готовые КП\2013\pro655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374441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2627784" y="4715272"/>
            <a:ext cx="504056" cy="51392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004048" y="4941168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Увеличен диаметр  вала червяка и шнеков</a:t>
            </a:r>
            <a:endParaRPr lang="ru-RU" dirty="0"/>
          </a:p>
        </p:txBody>
      </p:sp>
      <p:pic>
        <p:nvPicPr>
          <p:cNvPr id="5122" name="Picture 2" descr="\\192.168.1.8\od\_ОТДЕЛ ЗАКУПОК\Андрей Н\АА ЗАКУПКИИИ\ААА Группы товара\Снегоуборщик\Отличия 2012от 2013\особенности снежников\усиленный червя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76872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42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838200"/>
          </a:xfrm>
        </p:spPr>
        <p:txBody>
          <a:bodyPr/>
          <a:lstStyle/>
          <a:p>
            <a:r>
              <a:rPr lang="ru-RU" dirty="0" smtClean="0">
                <a:solidFill>
                  <a:srgbClr val="FF9900"/>
                </a:solidFill>
              </a:rPr>
              <a:t>Конструктивные особенности</a:t>
            </a:r>
            <a:endParaRPr lang="ru-RU" dirty="0">
              <a:solidFill>
                <a:srgbClr val="FF99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Шнек</a:t>
            </a:r>
            <a:endParaRPr lang="ru-RU" dirty="0"/>
          </a:p>
        </p:txBody>
      </p:sp>
      <p:pic>
        <p:nvPicPr>
          <p:cNvPr id="4" name="Picture 6" descr="\\192.168.1.8\od\Портфолио\426 Снегоуборщики\5. Фото и готовые КП\2013\pro655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374441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3275856" y="4581128"/>
            <a:ext cx="504056" cy="51392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004048" y="5374957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Шнеки крепятся в подшипники</a:t>
            </a:r>
            <a:endParaRPr lang="ru-RU" dirty="0"/>
          </a:p>
        </p:txBody>
      </p:sp>
      <p:pic>
        <p:nvPicPr>
          <p:cNvPr id="6146" name="Picture 2" descr="\\192.168.1.8\od\_ОТДЕЛ ЗАКУПОК\Андрей Н\АА ЗАКУПКИИИ\ААА Группы товара\Снегоуборщик\Отличия 2012от 2013\особенности снежников\подшипник шне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276871"/>
            <a:ext cx="2247841" cy="299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1907704" y="4869735"/>
            <a:ext cx="504056" cy="51392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42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2145</TotalTime>
  <Words>838</Words>
  <Application>Microsoft Office PowerPoint</Application>
  <PresentationFormat>Экран (4:3)</PresentationFormat>
  <Paragraphs>180</Paragraphs>
  <Slides>29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Трек</vt:lpstr>
      <vt:lpstr>Объект упаковщика для оболочки</vt:lpstr>
      <vt:lpstr>Снегоуборщики  PATRIOT</vt:lpstr>
      <vt:lpstr>Основные отличия модельного ряда  2013 ГОДА и особенности производства.</vt:lpstr>
      <vt:lpstr>Проверка динамометрическим ключом</vt:lpstr>
      <vt:lpstr>Ждем окончательной проверки</vt:lpstr>
      <vt:lpstr>Проверка на стенде</vt:lpstr>
      <vt:lpstr>Проверка холодом</vt:lpstr>
      <vt:lpstr>Конструктивные особенности</vt:lpstr>
      <vt:lpstr>Конструктивные особенности</vt:lpstr>
      <vt:lpstr>Конструктивные особенности</vt:lpstr>
      <vt:lpstr>Конструктивные особенности</vt:lpstr>
      <vt:lpstr>Конструктивные особенности</vt:lpstr>
      <vt:lpstr>Конструктивные особенности</vt:lpstr>
      <vt:lpstr>Конструктивные особенности</vt:lpstr>
      <vt:lpstr>Конструктивные особенности</vt:lpstr>
      <vt:lpstr>Конструктивные особенности</vt:lpstr>
      <vt:lpstr>Конструктивные особенности</vt:lpstr>
      <vt:lpstr>Классификация снегоуборщиков</vt:lpstr>
      <vt:lpstr>Классификация снегоуборщиков</vt:lpstr>
      <vt:lpstr>Классификация снегоуборщиков</vt:lpstr>
      <vt:lpstr>Классификация снегоуборщиков</vt:lpstr>
      <vt:lpstr>Классификация снегоуборщиков</vt:lpstr>
      <vt:lpstr>Классификация снегоуборщиков</vt:lpstr>
      <vt:lpstr>Классификация снегоуборщиков</vt:lpstr>
      <vt:lpstr>Классификация снегоуборщиков</vt:lpstr>
      <vt:lpstr>Классификация снегоуборщиков</vt:lpstr>
      <vt:lpstr>Классификация снегоуборщиков</vt:lpstr>
      <vt:lpstr>Классификация снегоуборщиков</vt:lpstr>
      <vt:lpstr>Классификация снегоуборщиков</vt:lpstr>
      <vt:lpstr>Классификация снегоуборщиков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Снегоуборщики  PATRIOT</dc:title>
  <dc:creator>Андрей Никишин</dc:creator>
  <cp:lastModifiedBy>Андрей Никишин</cp:lastModifiedBy>
  <cp:revision>43</cp:revision>
  <dcterms:created xsi:type="dcterms:W3CDTF">2013-08-27T12:29:08Z</dcterms:created>
  <dcterms:modified xsi:type="dcterms:W3CDTF">2013-08-30T06:32:31Z</dcterms:modified>
</cp:coreProperties>
</file>